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Aharoni" panose="02010803020104030203" pitchFamily="2" charset="-79"/>
      <p:bold r:id="rId24"/>
    </p:embeddedFont>
    <p:embeddedFont>
      <p:font typeface="Maven Pro" panose="020B0604020202020204" charset="0"/>
      <p:regular r:id="rId25"/>
      <p:bold r:id="rId26"/>
    </p:embeddedFont>
    <p:embeddedFont>
      <p:font typeface="Nunito" pitchFamily="2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0XGiCvWcta7bHNXrFAiB14FlX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898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fd1da220d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g1fd1da220d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fd1da220d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1fd1da220d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d1da220d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1fd1da220d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fd1da220d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1fd1da220d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fd1da220d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1fd1da220d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fd1da220d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1fd1da220d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fd1da220d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g1fd1da220d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fd1da220d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g1fd1da220d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1" name="Google Shape;11;p2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2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8" name="Google Shape;18;p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0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8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24" name="Google Shape;24;p28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25" name="Google Shape;25;p28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8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28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28" name="Google Shape;28;p28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28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28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oogle Shape;31;p2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32" name="Google Shape;32;p28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8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8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8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" name="Google Shape;36;p28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37" name="Google Shape;37;p28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38" name="Google Shape;38;p28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8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" name="Google Shape;40;p28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41" name="Google Shape;41;p2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8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8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" name="Google Shape;44;p28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45" name="Google Shape;45;p28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8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8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8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oogle Shape;49;p28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50" name="Google Shape;50;p28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8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28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28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5" name="Google Shape;55;p28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27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59" name="Google Shape;59;p27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60" name="Google Shape;60;p27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27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" name="Google Shape;62;p27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63" name="Google Shape;63;p27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7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2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" name="Google Shape;66;p27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67" name="Google Shape;67;p27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7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27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7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27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72" name="Google Shape;72;p27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7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27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27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" name="Google Shape;77;p27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78" name="Google Shape;78;p27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7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" name="Google Shape;80;p27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81" name="Google Shape;81;p27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27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27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" name="Google Shape;84;p27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" name="Google Shape;85;p2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86" name="Google Shape;86;p2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2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" name="Google Shape;88;p27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7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7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7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7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7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27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3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9" name="Google Shape;99;p3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3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0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3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31"/>
          <p:cNvGrpSpPr/>
          <p:nvPr/>
        </p:nvGrpSpPr>
        <p:grpSpPr>
          <a:xfrm>
            <a:off x="6866714" y="1255"/>
            <a:ext cx="2267380" cy="2601741"/>
            <a:chOff x="6790514" y="1255"/>
            <a:chExt cx="2267380" cy="2601741"/>
          </a:xfrm>
        </p:grpSpPr>
        <p:grpSp>
          <p:nvGrpSpPr>
            <p:cNvPr id="106" name="Google Shape;106;p31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107" name="Google Shape;107;p3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3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31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" name="Google Shape;110;p31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11" name="Google Shape;111;p31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3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3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31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15" name="Google Shape;115;p3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3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Google Shape;117;p31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3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3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1" name="Google Shape;121;p3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3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29" name="Google Shape;129;p3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33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2" name="Google Shape;132;p3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34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35" name="Google Shape;135;p34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36" name="Google Shape;136;p3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3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3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3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" name="Google Shape;140;p34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1" name="Google Shape;141;p3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3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3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34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3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" name="Google Shape;146;p3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47" name="Google Shape;147;p3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3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3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3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34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52" name="Google Shape;152;p3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3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3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" name="Google Shape;155;p34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56" name="Google Shape;156;p3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34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34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34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34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" name="Google Shape;161;p34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62" name="Google Shape;162;p34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34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34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34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" name="Google Shape;166;p3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67" name="Google Shape;167;p34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34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34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" name="Google Shape;170;p34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1" name="Google Shape;171;p34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34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34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34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34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3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77" name="Google Shape;177;p34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34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34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34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" name="Google Shape;181;p34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82" name="Google Shape;182;p34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34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34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34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" name="Google Shape;186;p3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87" name="Google Shape;187;p34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34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34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0" name="Google Shape;190;p34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1" name="Google Shape;191;p34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34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34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34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" name="Google Shape;195;p34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96" name="Google Shape;196;p3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34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34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34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" name="Google Shape;200;p34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1" name="Google Shape;201;p34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4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34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34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4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" name="Google Shape;206;p3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07" name="Google Shape;207;p34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4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34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34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" name="Google Shape;211;p34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12" name="Google Shape;212;p34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34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34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5;p34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16" name="Google Shape;216;p3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34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34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34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0" name="Google Shape;220;p34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1" name="Google Shape;221;p34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34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34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34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34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6" name="Google Shape;226;p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27" name="Google Shape;227;p34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34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34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34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1" name="Google Shape;231;p34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32" name="Google Shape;232;p34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34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34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5" name="Google Shape;235;p34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36" name="Google Shape;236;p3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34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34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34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34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" name="Google Shape;241;p34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42" name="Google Shape;242;p34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34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34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34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6" name="Google Shape;246;p3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47" name="Google Shape;247;p34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34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34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1" name="Google Shape;251;p34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52" name="Google Shape;252;p34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34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34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5" name="Google Shape;255;p34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56" name="Google Shape;256;p3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34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34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34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0" name="Google Shape;260;p34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34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rgbClr val="A4C2F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Abbreviated_Injury_Scale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s.org/quality-programs/trauma/systems/trauma-series/part-v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researchgate.net/figure/Pie-chart-displaying-the-mechanism-of-trauma-of-all-BCVI-patients_fig1_33376166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s.org/quality-programs/trauma/systems/trauma-series/part-v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researchgate.net/figure/Pie-chart-displaying-the-mechanism-of-trauma-of-all-BCVI-patients_fig1_333761665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hhs.gov/hipaa/index.html" TargetMode="External"/><Relationship Id="rId5" Type="http://schemas.openxmlformats.org/officeDocument/2006/relationships/hyperlink" Target="https://www.facs.org/quality-programs/trauma/quality/national-trauma-data-bank/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facs.org/quality-programs/trauma/quality/national-trauma-data-ban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www.cms.gov/" TargetMode="External"/><Relationship Id="rId4" Type="http://schemas.openxmlformats.org/officeDocument/2006/relationships/hyperlink" Target="https://www.hhs.gov/hipaa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8000"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"/>
          <p:cNvSpPr txBox="1">
            <a:spLocks noGrp="1"/>
          </p:cNvSpPr>
          <p:nvPr>
            <p:ph type="title"/>
          </p:nvPr>
        </p:nvSpPr>
        <p:spPr>
          <a:xfrm>
            <a:off x="1056750" y="1317976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 Trauma Database</a:t>
            </a:r>
            <a:endParaRPr sz="44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1"/>
          <p:cNvSpPr txBox="1">
            <a:spLocks noGrp="1"/>
          </p:cNvSpPr>
          <p:nvPr>
            <p:ph type="body" idx="1"/>
          </p:nvPr>
        </p:nvSpPr>
        <p:spPr>
          <a:xfrm>
            <a:off x="1056750" y="1611886"/>
            <a:ext cx="7030500" cy="2982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800" b="1" dirty="0">
              <a:solidFill>
                <a:srgbClr val="002060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2800" b="1" dirty="0">
                <a:solidFill>
                  <a:srgbClr val="002060"/>
                </a:solidFill>
                <a:latin typeface="Aharoni"/>
                <a:ea typeface="Aharoni"/>
                <a:cs typeface="Aharoni"/>
                <a:sym typeface="Aharoni"/>
              </a:rPr>
              <a:t>	</a:t>
            </a:r>
            <a:r>
              <a:rPr lang="en" sz="2800" b="1" dirty="0">
                <a:solidFill>
                  <a:schemeClr val="tx1">
                    <a:lumMod val="50000"/>
                  </a:schemeClr>
                </a:solidFill>
                <a:latin typeface="Aharoni"/>
                <a:ea typeface="Aharoni"/>
                <a:cs typeface="Aharoni"/>
                <a:sym typeface="Aharoni"/>
              </a:rPr>
              <a:t>Group 2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" sz="2800" b="1" dirty="0">
                <a:solidFill>
                  <a:srgbClr val="002060"/>
                </a:solidFill>
                <a:latin typeface="Aharoni"/>
                <a:ea typeface="Aharoni"/>
                <a:cs typeface="Aharoni"/>
                <a:sym typeface="Aharoni"/>
              </a:rPr>
              <a:t>	</a:t>
            </a:r>
            <a:r>
              <a:rPr lang="en-US" sz="2000" b="1" u="sng" dirty="0">
                <a:solidFill>
                  <a:srgbClr val="002060"/>
                </a:solidFill>
                <a:latin typeface="Aharoni"/>
                <a:ea typeface="Aharoni"/>
                <a:cs typeface="Aharoni"/>
                <a:sym typeface="Aharoni"/>
              </a:rPr>
              <a:t>Swetha </a:t>
            </a:r>
            <a:r>
              <a:rPr lang="en-US" sz="2000" b="1" u="sng" dirty="0" err="1">
                <a:solidFill>
                  <a:srgbClr val="002060"/>
                </a:solidFill>
                <a:latin typeface="Aharoni"/>
                <a:ea typeface="Aharoni"/>
                <a:cs typeface="Aharoni"/>
                <a:sym typeface="Aharoni"/>
              </a:rPr>
              <a:t>Uppula</a:t>
            </a:r>
            <a:r>
              <a:rPr lang="en-US" sz="2000" b="1" dirty="0">
                <a:solidFill>
                  <a:srgbClr val="002060"/>
                </a:solidFill>
                <a:latin typeface="Aharoni"/>
                <a:ea typeface="Aharoni"/>
                <a:cs typeface="Aharoni"/>
                <a:sym typeface="Aharoni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" sz="2000" dirty="0">
                <a:solidFill>
                  <a:srgbClr val="002060"/>
                </a:solidFill>
                <a:latin typeface="Aharoni"/>
                <a:ea typeface="Aharoni"/>
                <a:cs typeface="Aharoni"/>
                <a:sym typeface="Aharoni"/>
              </a:rPr>
              <a:t>	Britain James,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" sz="2000" dirty="0">
                <a:solidFill>
                  <a:srgbClr val="002060"/>
                </a:solidFill>
                <a:latin typeface="Aharoni"/>
                <a:ea typeface="Aharoni"/>
                <a:cs typeface="Aharoni"/>
                <a:sym typeface="Aharoni"/>
              </a:rPr>
              <a:t>	Jahnavi Godavarthi,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" sz="2000" dirty="0">
                <a:solidFill>
                  <a:srgbClr val="002060"/>
                </a:solidFill>
                <a:latin typeface="Aharoni"/>
                <a:ea typeface="Aharoni"/>
                <a:cs typeface="Aharoni"/>
                <a:sym typeface="Aharoni"/>
              </a:rPr>
              <a:t>	Prabhudatta Mohapatra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" sz="2000" b="1" dirty="0">
                <a:solidFill>
                  <a:srgbClr val="002060"/>
                </a:solidFill>
                <a:latin typeface="Aharoni"/>
                <a:ea typeface="Aharoni"/>
                <a:cs typeface="Aharoni"/>
                <a:sym typeface="Aharoni"/>
              </a:rPr>
              <a:t>					</a:t>
            </a:r>
            <a:r>
              <a:rPr lang="en" sz="2000" b="1" dirty="0">
                <a:solidFill>
                  <a:schemeClr val="dk2"/>
                </a:solidFill>
                <a:latin typeface="Aharoni"/>
                <a:ea typeface="Aharoni"/>
                <a:cs typeface="Aharoni"/>
                <a:sym typeface="Aharoni"/>
              </a:rPr>
              <a:t>Date: </a:t>
            </a:r>
            <a:r>
              <a:rPr lang="en" sz="2000" b="1" i="1" dirty="0">
                <a:solidFill>
                  <a:schemeClr val="dk2"/>
                </a:solidFill>
                <a:latin typeface="Aharoni"/>
                <a:ea typeface="Aharoni"/>
                <a:cs typeface="Aharoni"/>
                <a:sym typeface="Aharoni"/>
              </a:rPr>
              <a:t>03/14/2023</a:t>
            </a:r>
            <a:endParaRPr sz="2000" b="1" i="1" dirty="0">
              <a:solidFill>
                <a:schemeClr val="dk2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pic>
        <p:nvPicPr>
          <p:cNvPr id="271" name="Google Shape;271;p1" descr="Graphical user interface,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60732" y="220980"/>
            <a:ext cx="3022535" cy="982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5000"/>
          </a:blip>
          <a:stretch>
            <a:fillRect/>
          </a:stretch>
        </a:blip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0"/>
          <p:cNvSpPr txBox="1">
            <a:spLocks noGrp="1"/>
          </p:cNvSpPr>
          <p:nvPr>
            <p:ph type="title"/>
          </p:nvPr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C00000"/>
                </a:solidFill>
              </a:rPr>
              <a:t>USA Trauma Database </a:t>
            </a:r>
            <a:r>
              <a:rPr lang="en" sz="2400">
                <a:solidFill>
                  <a:srgbClr val="002060"/>
                </a:solidFill>
              </a:rPr>
              <a:t>Primary Data setup</a:t>
            </a:r>
            <a:endParaRPr sz="2950">
              <a:solidFill>
                <a:srgbClr val="002060"/>
              </a:solidFill>
            </a:endParaRPr>
          </a:p>
        </p:txBody>
      </p:sp>
      <p:pic>
        <p:nvPicPr>
          <p:cNvPr id="334" name="Google Shape;334;p10" descr="Graphical user interface,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10"/>
          <p:cNvGrpSpPr/>
          <p:nvPr/>
        </p:nvGrpSpPr>
        <p:grpSpPr>
          <a:xfrm>
            <a:off x="155850" y="1449437"/>
            <a:ext cx="2214600" cy="3217638"/>
            <a:chOff x="0" y="1189989"/>
            <a:chExt cx="2214600" cy="3217638"/>
          </a:xfrm>
        </p:grpSpPr>
        <p:sp>
          <p:nvSpPr>
            <p:cNvPr id="336" name="Google Shape;336;p10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Primary Tables</a:t>
              </a:r>
              <a:endPara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7" name="Google Shape;337;p10"/>
            <p:cNvSpPr txBox="1"/>
            <p:nvPr/>
          </p:nvSpPr>
          <p:spPr>
            <a:xfrm>
              <a:off x="200825" y="2057127"/>
              <a:ext cx="1816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❏"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Demographics</a:t>
              </a:r>
              <a:endParaRPr sz="1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❏"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Discharge</a:t>
              </a:r>
              <a:endParaRPr sz="1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❏"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Facility</a:t>
              </a:r>
              <a:endParaRPr sz="1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❏"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Vitals</a:t>
              </a:r>
              <a:endParaRPr sz="1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❏"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Emergency Department</a:t>
              </a:r>
              <a:endParaRPr sz="1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❏"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Diagnosis</a:t>
              </a:r>
              <a:endParaRPr sz="1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❏"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Procedure</a:t>
              </a:r>
              <a:endParaRPr sz="1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Comorbidity</a:t>
              </a:r>
              <a:endParaRPr sz="1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Payment</a:t>
              </a:r>
              <a:endParaRPr sz="13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8" name="Google Shape;338;p10"/>
          <p:cNvGrpSpPr/>
          <p:nvPr/>
        </p:nvGrpSpPr>
        <p:grpSpPr>
          <a:xfrm>
            <a:off x="1994225" y="1449248"/>
            <a:ext cx="2345117" cy="3262264"/>
            <a:chOff x="1838317" y="1189779"/>
            <a:chExt cx="2064000" cy="3217857"/>
          </a:xfrm>
        </p:grpSpPr>
        <p:sp>
          <p:nvSpPr>
            <p:cNvPr id="339" name="Google Shape;339;p10"/>
            <p:cNvSpPr/>
            <p:nvPr/>
          </p:nvSpPr>
          <p:spPr>
            <a:xfrm>
              <a:off x="1838317" y="1189779"/>
              <a:ext cx="2064000" cy="652800"/>
            </a:xfrm>
            <a:prstGeom prst="chevron">
              <a:avLst>
                <a:gd name="adj" fmla="val 50000"/>
              </a:avLst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Secondary Tables</a:t>
              </a:r>
              <a:endPara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0" name="Google Shape;340;p10"/>
            <p:cNvSpPr txBox="1"/>
            <p:nvPr/>
          </p:nvSpPr>
          <p:spPr>
            <a:xfrm>
              <a:off x="1905382" y="2057136"/>
              <a:ext cx="19953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Comorbidity Code</a:t>
              </a:r>
              <a:endParaRPr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Diagnosis Code</a:t>
              </a:r>
              <a:endParaRPr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Procedure Code</a:t>
              </a:r>
              <a:endParaRPr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Payment Method</a:t>
              </a:r>
              <a:endParaRPr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1" name="Google Shape;341;p10"/>
          <p:cNvGrpSpPr/>
          <p:nvPr/>
        </p:nvGrpSpPr>
        <p:grpSpPr>
          <a:xfrm>
            <a:off x="4005950" y="1449448"/>
            <a:ext cx="1816526" cy="3119180"/>
            <a:chOff x="3614168" y="1189985"/>
            <a:chExt cx="2064000" cy="3217640"/>
          </a:xfrm>
        </p:grpSpPr>
        <p:sp>
          <p:nvSpPr>
            <p:cNvPr id="342" name="Google Shape;342;p10"/>
            <p:cNvSpPr/>
            <p:nvPr/>
          </p:nvSpPr>
          <p:spPr>
            <a:xfrm>
              <a:off x="3614168" y="1189985"/>
              <a:ext cx="2064000" cy="692400"/>
            </a:xfrm>
            <a:prstGeom prst="chevron">
              <a:avLst>
                <a:gd name="adj" fmla="val 50000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Commands</a:t>
              </a:r>
              <a:endPara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10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DROP</a:t>
              </a:r>
              <a:endParaRPr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CREATE</a:t>
              </a:r>
              <a:endParaRPr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INSERT</a:t>
              </a:r>
              <a:endParaRPr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SELECT</a:t>
              </a:r>
              <a:endParaRPr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UPDATE</a:t>
              </a:r>
              <a:endParaRPr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MODIFY</a:t>
              </a:r>
              <a:endParaRPr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DELETE</a:t>
              </a:r>
              <a:endParaRPr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4" name="Google Shape;344;p10"/>
          <p:cNvGrpSpPr/>
          <p:nvPr/>
        </p:nvGrpSpPr>
        <p:grpSpPr>
          <a:xfrm>
            <a:off x="7029875" y="1449223"/>
            <a:ext cx="2064000" cy="3217850"/>
            <a:chOff x="6874025" y="1189775"/>
            <a:chExt cx="2064000" cy="3217850"/>
          </a:xfrm>
        </p:grpSpPr>
        <p:sp>
          <p:nvSpPr>
            <p:cNvPr id="345" name="Google Shape;345;p10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Tools</a:t>
              </a:r>
              <a:endPara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6" name="Google Shape;346;p10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❏"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DBEAVER</a:t>
              </a:r>
              <a:endParaRPr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❏"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POSTGRES</a:t>
              </a:r>
              <a:endParaRPr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❏"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SQL</a:t>
              </a:r>
              <a:endParaRPr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7" name="Google Shape;347;p10"/>
          <p:cNvGrpSpPr/>
          <p:nvPr/>
        </p:nvGrpSpPr>
        <p:grpSpPr>
          <a:xfrm>
            <a:off x="5351200" y="1449223"/>
            <a:ext cx="2064000" cy="3217850"/>
            <a:chOff x="5195350" y="1189775"/>
            <a:chExt cx="2064000" cy="3217850"/>
          </a:xfrm>
        </p:grpSpPr>
        <p:sp>
          <p:nvSpPr>
            <p:cNvPr id="348" name="Google Shape;348;p10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Types</a:t>
              </a:r>
              <a:endPara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9" name="Google Shape;349;p10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❏"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Numeric</a:t>
              </a:r>
              <a:endParaRPr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❏"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CHAR ()</a:t>
              </a:r>
              <a:endParaRPr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❏"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Date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❏"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Decimal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❏"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Smallint</a:t>
              </a:r>
              <a:endParaRPr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5875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9000"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 txBox="1">
            <a:spLocks noGrp="1"/>
          </p:cNvSpPr>
          <p:nvPr>
            <p:ph type="title"/>
          </p:nvPr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C00000"/>
                </a:solidFill>
              </a:rPr>
              <a:t>USA Trauma Database </a:t>
            </a:r>
            <a:r>
              <a:rPr lang="en" sz="2400">
                <a:solidFill>
                  <a:schemeClr val="accent5"/>
                </a:solidFill>
              </a:rPr>
              <a:t>Requirements Review</a:t>
            </a:r>
            <a:endParaRPr sz="2950">
              <a:solidFill>
                <a:schemeClr val="accent5"/>
              </a:solidFill>
            </a:endParaRPr>
          </a:p>
        </p:txBody>
      </p:sp>
      <p:pic>
        <p:nvPicPr>
          <p:cNvPr id="355" name="Google Shape;355;p21" descr="Graphical user interface,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1"/>
          <p:cNvSpPr txBox="1"/>
          <p:nvPr/>
        </p:nvSpPr>
        <p:spPr>
          <a:xfrm>
            <a:off x="836400" y="1133001"/>
            <a:ext cx="7471200" cy="3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rPr lang="en" sz="1400" b="1" i="0" u="none" strike="noStrike" cap="none">
                <a:solidFill>
                  <a:srgbClr val="C00000"/>
                </a:solidFill>
                <a:latin typeface="Maven Pro"/>
                <a:ea typeface="Maven Pro"/>
                <a:cs typeface="Maven Pro"/>
                <a:sym typeface="Maven Pro"/>
              </a:rPr>
              <a:t>Current Functionality</a:t>
            </a:r>
            <a:endParaRPr sz="14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lang="en" sz="1400" b="1" i="0" u="none" strike="noStrike" cap="non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Trauma data for each patient involved in the incident is available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lang="en" sz="1400" b="1" i="0" u="none" strike="noStrike" cap="non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Pre-existing conditions, demographics information along with the vitals and injury type are made available for the patient involved in an incident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lang="en" sz="1400" b="1" i="0" u="none" strike="noStrike" cap="non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Patient diagnosis and procedure details are made available.</a:t>
            </a:r>
            <a:endParaRPr sz="1400" b="1" i="0" u="none" strike="noStrike" cap="none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lang="en" sz="1400" b="1" i="0" u="none" strike="noStrike" cap="non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Patient transferred from another facility along with the medication and comorbidity data are recorded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lang="en" sz="1400" b="1" i="0" u="none" strike="noStrike" cap="non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Discharge details such as length of stay, discharge status along with the payment amount and method (e.g., Medicare, Medicaid, Insurance) has been recorded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300"/>
              <a:buFont typeface="Nunito"/>
              <a:buNone/>
            </a:pPr>
            <a:endParaRPr sz="1400" b="1" i="0" u="none" strike="noStrike" cap="none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9000"/>
          </a:blip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"/>
          <p:cNvSpPr txBox="1">
            <a:spLocks noGrp="1"/>
          </p:cNvSpPr>
          <p:nvPr>
            <p:ph type="title"/>
          </p:nvPr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C00000"/>
                </a:solidFill>
              </a:rPr>
              <a:t>USA Trauma Database </a:t>
            </a:r>
            <a:r>
              <a:rPr lang="en" sz="2400">
                <a:solidFill>
                  <a:schemeClr val="accent5"/>
                </a:solidFill>
              </a:rPr>
              <a:t>Requirements Review</a:t>
            </a:r>
            <a:endParaRPr sz="2950">
              <a:solidFill>
                <a:schemeClr val="accent5"/>
              </a:solidFill>
            </a:endParaRPr>
          </a:p>
        </p:txBody>
      </p:sp>
      <p:pic>
        <p:nvPicPr>
          <p:cNvPr id="362" name="Google Shape;362;p14" descr="Graphical user interface,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4"/>
          <p:cNvSpPr txBox="1"/>
          <p:nvPr/>
        </p:nvSpPr>
        <p:spPr>
          <a:xfrm>
            <a:off x="836400" y="1133001"/>
            <a:ext cx="7471200" cy="3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rPr lang="en" sz="1400" b="1" i="0" u="none" strike="noStrike" cap="none">
                <a:solidFill>
                  <a:srgbClr val="C00000"/>
                </a:solidFill>
                <a:latin typeface="Maven Pro"/>
                <a:ea typeface="Maven Pro"/>
                <a:cs typeface="Maven Pro"/>
                <a:sym typeface="Maven Pro"/>
              </a:rPr>
              <a:t>Completed Tables</a:t>
            </a:r>
            <a:endParaRPr sz="14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lang="en" sz="1400" b="1" i="0" u="none" strike="noStrike" cap="non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106 incidents have been recorded </a:t>
            </a:r>
            <a:endParaRPr sz="1400" b="1" i="0" u="none" strike="noStrike" cap="none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lang="en" sz="1400" b="1" i="0" u="none" strike="noStrike" cap="non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Incidents are from 27 different cities from 18 different states of USA</a:t>
            </a:r>
            <a:endParaRPr sz="1400" b="1" i="0" u="none" strike="noStrike" cap="none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lang="en" sz="1400" b="1" i="0" u="none" strike="noStrike" cap="non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Patients involved in these incidents have been treated at 27 different facilities</a:t>
            </a:r>
            <a:endParaRPr sz="1400" b="1" i="0" u="none" strike="noStrike" cap="none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lang="en" sz="1400" b="1" i="0" u="none" strike="noStrike" cap="non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 There are 26 incidents which have been transferred from a different facility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lang="en" sz="1400" b="1" i="0" u="none" strike="noStrike" cap="non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 Mortality status for 14 people is deceased or expired during discharge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lang="en" sz="1400" b="1" i="0" u="none" strike="noStrike" cap="non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25 different types of comorbidities (Charlson Comorbidity Index) have been tracked as per CMS standard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300"/>
              <a:buFont typeface="Nunito"/>
              <a:buNone/>
            </a:pPr>
            <a:endParaRPr sz="1400" b="1" i="0" u="none" strike="noStrike" cap="none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9000"/>
          </a:blip>
          <a:stretch>
            <a:fillRect/>
          </a:stretch>
        </a:blip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13" descr="Graphical user interface,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3"/>
          <p:cNvSpPr txBox="1">
            <a:spLocks noGrp="1"/>
          </p:cNvSpPr>
          <p:nvPr>
            <p:ph type="body" idx="1"/>
          </p:nvPr>
        </p:nvSpPr>
        <p:spPr>
          <a:xfrm>
            <a:off x="1143000" y="772575"/>
            <a:ext cx="7117200" cy="4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400" b="1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b="1">
              <a:solidFill>
                <a:srgbClr val="C00000"/>
              </a:solidFill>
            </a:endParaRPr>
          </a:p>
        </p:txBody>
      </p:sp>
      <p:pic>
        <p:nvPicPr>
          <p:cNvPr id="370" name="Google Shape;370;p13"/>
          <p:cNvPicPr preferRelativeResize="0"/>
          <p:nvPr/>
        </p:nvPicPr>
        <p:blipFill rotWithShape="1">
          <a:blip r:embed="rId5">
            <a:alphaModFix/>
          </a:blip>
          <a:srcRect b="32318"/>
          <a:stretch/>
        </p:blipFill>
        <p:spPr>
          <a:xfrm>
            <a:off x="1005019" y="1367481"/>
            <a:ext cx="7304655" cy="340223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3"/>
          <p:cNvSpPr txBox="1"/>
          <p:nvPr/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" sz="3200" b="1" i="0" u="none" strike="noStrike" cap="none">
                <a:solidFill>
                  <a:srgbClr val="C00000"/>
                </a:solidFill>
                <a:latin typeface="Maven Pro"/>
                <a:ea typeface="Maven Pro"/>
                <a:cs typeface="Maven Pro"/>
                <a:sym typeface="Maven Pro"/>
              </a:rPr>
              <a:t>USA Trauma Database </a:t>
            </a:r>
            <a:r>
              <a:rPr lang="en" sz="2000" b="1" i="0" u="none" strike="noStrike" cap="none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Conclusion Demographics</a:t>
            </a:r>
            <a:endParaRPr sz="2950" b="1" i="0" u="none" strike="noStrike" cap="none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9000"/>
          </a:blip>
          <a:stretch>
            <a:fillRect/>
          </a:stretch>
        </a:blip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1fd1da220d0_0_28" descr="Graphical user interface,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fd1da220d0_0_28"/>
          <p:cNvSpPr txBox="1">
            <a:spLocks noGrp="1"/>
          </p:cNvSpPr>
          <p:nvPr>
            <p:ph type="body" idx="1"/>
          </p:nvPr>
        </p:nvSpPr>
        <p:spPr>
          <a:xfrm>
            <a:off x="1143000" y="772575"/>
            <a:ext cx="7117200" cy="4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b="1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b="1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b="1">
              <a:solidFill>
                <a:srgbClr val="C00000"/>
              </a:solidFill>
            </a:endParaRPr>
          </a:p>
        </p:txBody>
      </p:sp>
      <p:pic>
        <p:nvPicPr>
          <p:cNvPr id="378" name="Google Shape;378;g1fd1da220d0_0_28"/>
          <p:cNvPicPr preferRelativeResize="0"/>
          <p:nvPr/>
        </p:nvPicPr>
        <p:blipFill rotWithShape="1">
          <a:blip r:embed="rId5">
            <a:alphaModFix/>
          </a:blip>
          <a:srcRect b="37857"/>
          <a:stretch/>
        </p:blipFill>
        <p:spPr>
          <a:xfrm>
            <a:off x="1439354" y="1115725"/>
            <a:ext cx="6907096" cy="36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fd1da220d0_0_28"/>
          <p:cNvSpPr txBox="1"/>
          <p:nvPr/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" sz="3200" b="1" i="0" u="none" strike="noStrike" cap="none">
                <a:solidFill>
                  <a:srgbClr val="C00000"/>
                </a:solidFill>
                <a:latin typeface="Maven Pro"/>
                <a:ea typeface="Maven Pro"/>
                <a:cs typeface="Maven Pro"/>
                <a:sym typeface="Maven Pro"/>
              </a:rPr>
              <a:t>USA Trauma Database </a:t>
            </a:r>
            <a:r>
              <a:rPr lang="en" sz="2000" b="1" i="0" u="none" strike="noStrike" cap="none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Emergency Department</a:t>
            </a:r>
            <a:endParaRPr sz="2950" b="1" i="0" u="none" strike="noStrike" cap="none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9000"/>
          </a:blip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g1fd1da220d0_0_60" descr="Graphical user interface,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1fd1da220d0_0_60"/>
          <p:cNvSpPr txBox="1">
            <a:spLocks noGrp="1"/>
          </p:cNvSpPr>
          <p:nvPr>
            <p:ph type="body" idx="1"/>
          </p:nvPr>
        </p:nvSpPr>
        <p:spPr>
          <a:xfrm>
            <a:off x="1143000" y="772575"/>
            <a:ext cx="7117200" cy="4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b="1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b="1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b="1">
              <a:solidFill>
                <a:srgbClr val="C00000"/>
              </a:solidFill>
            </a:endParaRPr>
          </a:p>
        </p:txBody>
      </p:sp>
      <p:pic>
        <p:nvPicPr>
          <p:cNvPr id="386" name="Google Shape;386;g1fd1da220d0_0_60"/>
          <p:cNvPicPr preferRelativeResize="0"/>
          <p:nvPr/>
        </p:nvPicPr>
        <p:blipFill rotWithShape="1">
          <a:blip r:embed="rId5">
            <a:alphaModFix/>
          </a:blip>
          <a:srcRect b="34361"/>
          <a:stretch/>
        </p:blipFill>
        <p:spPr>
          <a:xfrm>
            <a:off x="811902" y="1258669"/>
            <a:ext cx="7520195" cy="355353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1fd1da220d0_0_60"/>
          <p:cNvSpPr txBox="1"/>
          <p:nvPr/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" sz="3200" b="1" i="0" u="none" strike="noStrike" cap="none">
                <a:solidFill>
                  <a:srgbClr val="C00000"/>
                </a:solidFill>
                <a:latin typeface="Maven Pro"/>
                <a:ea typeface="Maven Pro"/>
                <a:cs typeface="Maven Pro"/>
                <a:sym typeface="Maven Pro"/>
              </a:rPr>
              <a:t>USA Trauma Database </a:t>
            </a:r>
            <a:r>
              <a:rPr lang="en" sz="2800" b="1" i="0" u="none" strike="noStrike" cap="none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Discharge</a:t>
            </a:r>
            <a:endParaRPr sz="2950" b="1" i="0" u="none" strike="noStrike" cap="none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9000"/>
          </a:blip>
          <a:stretch>
            <a:fillRect/>
          </a:stretch>
        </a:blip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g1fd1da220d0_0_68" descr="Graphical user interface,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fd1da220d0_0_68"/>
          <p:cNvSpPr txBox="1">
            <a:spLocks noGrp="1"/>
          </p:cNvSpPr>
          <p:nvPr>
            <p:ph type="body" idx="1"/>
          </p:nvPr>
        </p:nvSpPr>
        <p:spPr>
          <a:xfrm>
            <a:off x="1143000" y="772575"/>
            <a:ext cx="7117200" cy="4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b="1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b="1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b="1">
              <a:solidFill>
                <a:srgbClr val="C00000"/>
              </a:solidFill>
            </a:endParaRPr>
          </a:p>
        </p:txBody>
      </p:sp>
      <p:pic>
        <p:nvPicPr>
          <p:cNvPr id="394" name="Google Shape;394;g1fd1da220d0_0_68"/>
          <p:cNvPicPr preferRelativeResize="0"/>
          <p:nvPr/>
        </p:nvPicPr>
        <p:blipFill rotWithShape="1">
          <a:blip r:embed="rId5">
            <a:alphaModFix/>
          </a:blip>
          <a:srcRect r="15964" b="38839"/>
          <a:stretch/>
        </p:blipFill>
        <p:spPr>
          <a:xfrm>
            <a:off x="730250" y="1153501"/>
            <a:ext cx="7529950" cy="36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1fd1da220d0_0_68"/>
          <p:cNvSpPr txBox="1"/>
          <p:nvPr/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" sz="3200" b="1" i="0" u="none" strike="noStrike" cap="none">
                <a:solidFill>
                  <a:srgbClr val="C00000"/>
                </a:solidFill>
                <a:latin typeface="Maven Pro"/>
                <a:ea typeface="Maven Pro"/>
                <a:cs typeface="Maven Pro"/>
                <a:sym typeface="Maven Pro"/>
              </a:rPr>
              <a:t>USA Trauma Database </a:t>
            </a:r>
            <a:r>
              <a:rPr lang="en" sz="2400" b="1" i="0" u="none" strike="noStrike" cap="none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Facility</a:t>
            </a:r>
            <a:endParaRPr sz="2950" b="1" i="0" u="none" strike="noStrike" cap="none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9000"/>
          </a:blip>
          <a:stretch>
            <a:fillRect/>
          </a:stretch>
        </a:blip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1fd1da220d0_0_37" descr="Graphical user interface,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1fd1da220d0_0_37"/>
          <p:cNvSpPr txBox="1">
            <a:spLocks noGrp="1"/>
          </p:cNvSpPr>
          <p:nvPr>
            <p:ph type="body" idx="1"/>
          </p:nvPr>
        </p:nvSpPr>
        <p:spPr>
          <a:xfrm>
            <a:off x="1229724" y="1131649"/>
            <a:ext cx="7340697" cy="290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USA Trauma Database provides standardized, high quality, and nationwide integrated data for high impact healthcare research</a:t>
            </a:r>
            <a:endParaRPr sz="1400" b="1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55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Age, race, gender and ethnicity – Precision Medicine Research</a:t>
            </a:r>
            <a:endParaRPr/>
          </a:p>
          <a:p>
            <a:pPr marL="457200" lvl="0" indent="-355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Facility, State and City – Facility and Regional difference in Healthcare</a:t>
            </a:r>
            <a:endParaRPr sz="1400" b="1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55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Injury Type, Diagnosis, and Procedure – Analyze different types of treatment</a:t>
            </a:r>
            <a:endParaRPr/>
          </a:p>
          <a:p>
            <a:pPr marL="457200" lvl="0" indent="-355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Vitals and Discharge– Patients response to medications and treatment</a:t>
            </a:r>
            <a:endParaRPr/>
          </a:p>
          <a:p>
            <a:pPr marL="457200" lvl="0" indent="-355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Payment Details – Cost effective/Low value healthcare</a:t>
            </a:r>
            <a:endParaRPr sz="1400" b="1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SzPts val="1300"/>
              <a:buNone/>
            </a:pPr>
            <a:endParaRPr sz="1400" b="1">
              <a:solidFill>
                <a:srgbClr val="C00000"/>
              </a:solidFill>
            </a:endParaRPr>
          </a:p>
        </p:txBody>
      </p:sp>
      <p:sp>
        <p:nvSpPr>
          <p:cNvPr id="402" name="Google Shape;402;g1fd1da220d0_0_37"/>
          <p:cNvSpPr txBox="1"/>
          <p:nvPr/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" sz="3200" b="1" i="0" u="none" strike="noStrike" cap="none">
                <a:solidFill>
                  <a:srgbClr val="C00000"/>
                </a:solidFill>
                <a:latin typeface="Maven Pro"/>
                <a:ea typeface="Maven Pro"/>
                <a:cs typeface="Maven Pro"/>
                <a:sym typeface="Maven Pro"/>
              </a:rPr>
              <a:t>USA Trauma Database </a:t>
            </a:r>
            <a:r>
              <a:rPr lang="en" sz="2400" b="1" i="0" u="none" strike="noStrike" cap="none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Research Scope</a:t>
            </a:r>
            <a:endParaRPr sz="2950" b="1" i="0" u="none" strike="noStrike" cap="none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9000"/>
          </a:blip>
          <a:stretch>
            <a:fillRect/>
          </a:stretch>
        </a:blip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1fd1da220d0_0_13" descr="Graphical user interface,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1fd1da220d0_0_13"/>
          <p:cNvSpPr txBox="1">
            <a:spLocks noGrp="1"/>
          </p:cNvSpPr>
          <p:nvPr>
            <p:ph type="body" idx="1"/>
          </p:nvPr>
        </p:nvSpPr>
        <p:spPr>
          <a:xfrm>
            <a:off x="1229724" y="1321124"/>
            <a:ext cx="7288199" cy="284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55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Tracking persons involved in an incident in all facilities (transferred cases) to maximize coverage </a:t>
            </a:r>
            <a:endParaRPr/>
          </a:p>
          <a:p>
            <a:pPr marL="457200" lvl="0" indent="-355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Recording Trauma Severity by using AIS</a:t>
            </a:r>
            <a:r>
              <a:rPr lang="en" sz="1400" b="1" u="sng" baseline="30000">
                <a:solidFill>
                  <a:srgbClr val="FB0803"/>
                </a:solidFill>
                <a:latin typeface="Maven Pro"/>
                <a:ea typeface="Maven Pro"/>
                <a:cs typeface="Maven Pro"/>
                <a:sym typeface="Maven 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 (Abbreviated Injury Scale)</a:t>
            </a:r>
            <a:endParaRPr sz="1400" b="1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55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Adding complications information during a procedure </a:t>
            </a:r>
            <a:endParaRPr sz="1400" b="1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55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Tracking usage of any protection device during an incident</a:t>
            </a:r>
            <a:endParaRPr sz="1400" b="1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55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Recording mode of transport and time taken to reach a facility</a:t>
            </a:r>
            <a:endParaRPr sz="1400" b="1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55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Incident location and cause of injury</a:t>
            </a:r>
            <a:endParaRPr/>
          </a:p>
          <a:p>
            <a:pPr marL="457200" lvl="0" indent="-355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Employment type and status of the person involved in the incident </a:t>
            </a:r>
            <a:endParaRPr sz="1400" b="1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b="1">
              <a:solidFill>
                <a:srgbClr val="C00000"/>
              </a:solidFill>
            </a:endParaRPr>
          </a:p>
        </p:txBody>
      </p:sp>
      <p:sp>
        <p:nvSpPr>
          <p:cNvPr id="409" name="Google Shape;409;g1fd1da220d0_0_13"/>
          <p:cNvSpPr txBox="1"/>
          <p:nvPr/>
        </p:nvSpPr>
        <p:spPr>
          <a:xfrm>
            <a:off x="1044450" y="568275"/>
            <a:ext cx="78702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" sz="3200" b="1" i="0" u="none" strike="noStrike" cap="none">
                <a:solidFill>
                  <a:srgbClr val="C00000"/>
                </a:solidFill>
                <a:latin typeface="Maven Pro"/>
                <a:ea typeface="Maven Pro"/>
                <a:cs typeface="Maven Pro"/>
                <a:sym typeface="Maven Pro"/>
              </a:rPr>
              <a:t>USA Trauma Database </a:t>
            </a:r>
            <a:r>
              <a:rPr lang="en" sz="2400" b="1" i="0" u="none" strike="noStrike" cap="none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Future Scope</a:t>
            </a:r>
            <a:endParaRPr sz="2950" b="1" i="0" u="none" strike="noStrike" cap="none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9000"/>
          </a:blip>
          <a:stretch>
            <a:fillRect/>
          </a:stretch>
        </a:blip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g1fd1da220d0_0_19" descr="Graphical user interface,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fd1da220d0_0_19"/>
          <p:cNvSpPr txBox="1">
            <a:spLocks noGrp="1"/>
          </p:cNvSpPr>
          <p:nvPr>
            <p:ph type="body" idx="4294967295"/>
          </p:nvPr>
        </p:nvSpPr>
        <p:spPr>
          <a:xfrm>
            <a:off x="1229725" y="11316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b="1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b="1">
              <a:solidFill>
                <a:srgbClr val="C00000"/>
              </a:solidFill>
            </a:endParaRPr>
          </a:p>
        </p:txBody>
      </p:sp>
      <p:pic>
        <p:nvPicPr>
          <p:cNvPr id="416" name="Google Shape;416;g1fd1da220d0_0_19"/>
          <p:cNvPicPr preferRelativeResize="0"/>
          <p:nvPr/>
        </p:nvPicPr>
        <p:blipFill rotWithShape="1">
          <a:blip r:embed="rId5">
            <a:alphaModFix/>
          </a:blip>
          <a:srcRect l="10788" r="4391"/>
          <a:stretch/>
        </p:blipFill>
        <p:spPr>
          <a:xfrm>
            <a:off x="47809" y="1216125"/>
            <a:ext cx="3351795" cy="34002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1fd1da220d0_0_19"/>
          <p:cNvSpPr txBox="1"/>
          <p:nvPr/>
        </p:nvSpPr>
        <p:spPr>
          <a:xfrm>
            <a:off x="1056750" y="579100"/>
            <a:ext cx="78702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" sz="3200" b="1" i="0" u="none" strike="noStrike" cap="none">
                <a:solidFill>
                  <a:srgbClr val="C00000"/>
                </a:solidFill>
                <a:latin typeface="Maven Pro"/>
                <a:ea typeface="Maven Pro"/>
                <a:cs typeface="Maven Pro"/>
                <a:sym typeface="Maven Pro"/>
              </a:rPr>
              <a:t>USA Trauma Database </a:t>
            </a:r>
            <a:r>
              <a:rPr lang="en" sz="2400" b="1" i="0" u="none" strike="noStrike" cap="none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Trauma Statistics</a:t>
            </a:r>
            <a:endParaRPr sz="2950" b="1" i="0" u="none" strike="noStrike" cap="none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18" name="Google Shape;418;g1fd1da220d0_0_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20658" y="1216125"/>
            <a:ext cx="5780474" cy="34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1fd1da220d0_0_19"/>
          <p:cNvSpPr txBox="1"/>
          <p:nvPr/>
        </p:nvSpPr>
        <p:spPr>
          <a:xfrm>
            <a:off x="277275" y="4573600"/>
            <a:ext cx="6525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Trauma statistics graphs from</a:t>
            </a:r>
            <a:r>
              <a:rPr lang="en" sz="1200" b="1" i="0" u="sng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 b="1" i="0" u="sng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Pie chart displaying the categorization of trauma patients</a:t>
            </a:r>
            <a:r>
              <a:rPr lang="en" sz="1200" b="1" i="0" u="sng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,</a:t>
            </a:r>
            <a:r>
              <a:rPr lang="en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b="0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lang="en" sz="1200" b="1" i="0" u="sng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ie chart of Trauma Statistics analysis</a:t>
            </a:r>
            <a:endParaRPr sz="12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9000"/>
          </a:blip>
          <a:stretch>
            <a:fillRect/>
          </a:stretch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"/>
          <p:cNvSpPr txBox="1">
            <a:spLocks noGrp="1"/>
          </p:cNvSpPr>
          <p:nvPr>
            <p:ph type="title"/>
          </p:nvPr>
        </p:nvSpPr>
        <p:spPr>
          <a:xfrm>
            <a:off x="1056750" y="46903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>
                <a:solidFill>
                  <a:srgbClr val="C00000"/>
                </a:solidFill>
              </a:rPr>
              <a:t>Agenda</a:t>
            </a:r>
            <a:endParaRPr sz="4000">
              <a:solidFill>
                <a:srgbClr val="C00000"/>
              </a:solidFill>
            </a:endParaRPr>
          </a:p>
        </p:txBody>
      </p:sp>
      <p:sp>
        <p:nvSpPr>
          <p:cNvPr id="277" name="Google Shape;277;p2"/>
          <p:cNvSpPr txBox="1">
            <a:spLocks noGrp="1"/>
          </p:cNvSpPr>
          <p:nvPr>
            <p:ph type="body" idx="1"/>
          </p:nvPr>
        </p:nvSpPr>
        <p:spPr>
          <a:xfrm>
            <a:off x="1056750" y="1235676"/>
            <a:ext cx="7030500" cy="4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★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USA Trauma Database Overview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marL="285750" lvl="0" indent="-28575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Maven Pro"/>
              <a:buChar char="★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Database Priority Features</a:t>
            </a:r>
            <a:endParaRPr sz="1400" b="1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285750" lvl="0" indent="-28575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Maven Pro"/>
              <a:buChar char="★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Business Rules 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marL="285750" lvl="0" indent="-28575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Maven Pro"/>
              <a:buChar char="★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Conceptual Model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marL="285750" lvl="0" indent="-28575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Maven Pro"/>
              <a:buChar char="★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Relational Model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marL="285750" lvl="0" indent="-28575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Maven Pro"/>
              <a:buChar char="★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Physical Database Design</a:t>
            </a:r>
            <a:endParaRPr sz="1400" b="1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Maven Pro"/>
              <a:buChar char="★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Requirements Review</a:t>
            </a:r>
            <a:endParaRPr sz="1400" b="1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Maven Pro"/>
              <a:buChar char="★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Future and Research Scope</a:t>
            </a:r>
            <a:endParaRPr sz="1400" b="1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285750" lvl="0" indent="-285750" algn="l" rtl="0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ts val="1400"/>
              <a:buFont typeface="Maven Pro"/>
              <a:buChar char="★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Conclusion</a:t>
            </a:r>
            <a:endParaRPr sz="1400" b="1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78" name="Google Shape;278;p2" descr="Graphical user interface,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9000"/>
          </a:blip>
          <a:stretch>
            <a:fillRect/>
          </a:stretch>
        </a:blip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fd1da220d0_0_43"/>
          <p:cNvSpPr txBox="1">
            <a:spLocks noGrp="1"/>
          </p:cNvSpPr>
          <p:nvPr>
            <p:ph type="title"/>
          </p:nvPr>
        </p:nvSpPr>
        <p:spPr>
          <a:xfrm>
            <a:off x="1056750" y="571500"/>
            <a:ext cx="70305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C00000"/>
                </a:solidFill>
              </a:rPr>
              <a:t>USA Trauma Database </a:t>
            </a:r>
            <a:r>
              <a:rPr lang="en">
                <a:solidFill>
                  <a:schemeClr val="accent5"/>
                </a:solidFill>
              </a:rPr>
              <a:t>References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425" name="Google Shape;425;g1fd1da220d0_0_43" descr="Graphical user interface,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fd1da220d0_0_43"/>
          <p:cNvSpPr txBox="1">
            <a:spLocks noGrp="1"/>
          </p:cNvSpPr>
          <p:nvPr>
            <p:ph type="body" idx="1"/>
          </p:nvPr>
        </p:nvSpPr>
        <p:spPr>
          <a:xfrm>
            <a:off x="1208550" y="13009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 i="1">
                <a:solidFill>
                  <a:srgbClr val="002060"/>
                </a:solidFill>
              </a:rPr>
              <a:t>National Trauma Data Bank</a:t>
            </a:r>
            <a:r>
              <a:rPr lang="en" sz="1400" b="1">
                <a:solidFill>
                  <a:srgbClr val="002060"/>
                </a:solidFill>
              </a:rPr>
              <a:t>. ACS. (n.d.). Retrieved March 10, 2023, from </a:t>
            </a:r>
            <a:r>
              <a:rPr lang="en" sz="1400" b="1" u="sng">
                <a:solidFill>
                  <a:srgbClr val="00206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https://www.facs.org/quality-programs/trauma/quality/national-trauma-data-bank/</a:t>
            </a:r>
            <a:endParaRPr sz="1400" b="1">
              <a:solidFill>
                <a:srgbClr val="002060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29"/>
              <a:buNone/>
            </a:pPr>
            <a:endParaRPr sz="1400" b="1">
              <a:solidFill>
                <a:srgbClr val="00206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>
                <a:solidFill>
                  <a:schemeClr val="accent5"/>
                </a:solidFill>
              </a:rPr>
              <a:t> (OCR), O. for C. R. (2022, December 6). </a:t>
            </a:r>
            <a:r>
              <a:rPr lang="en" sz="1400" b="1" i="1">
                <a:solidFill>
                  <a:schemeClr val="accent5"/>
                </a:solidFill>
              </a:rPr>
              <a:t>Hipaa Home</a:t>
            </a:r>
            <a:r>
              <a:rPr lang="en" sz="1400" b="1">
                <a:solidFill>
                  <a:schemeClr val="accent5"/>
                </a:solidFill>
              </a:rPr>
              <a:t>. HHS.gov. Retrieved March 10, 2023, from </a:t>
            </a:r>
            <a:r>
              <a:rPr lang="en" sz="1400" b="1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https://www.hhs.gov/hipaa/index.html</a:t>
            </a:r>
            <a:endParaRPr sz="1400" b="1" u="sng">
              <a:solidFill>
                <a:schemeClr val="accent5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29"/>
              <a:buNone/>
            </a:pPr>
            <a:endParaRPr sz="1400" b="1" i="1">
              <a:solidFill>
                <a:schemeClr val="accent5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 i="1">
                <a:solidFill>
                  <a:schemeClr val="accent5"/>
                </a:solidFill>
              </a:rPr>
              <a:t>Home - Centers for Medicare &amp; Medicaid Services</a:t>
            </a:r>
            <a:r>
              <a:rPr lang="en" sz="1400" b="1">
                <a:solidFill>
                  <a:schemeClr val="accent5"/>
                </a:solidFill>
              </a:rPr>
              <a:t>. CMS. (n.d.). Retrieved March 10, 2023, from </a:t>
            </a:r>
            <a:r>
              <a:rPr lang="en" sz="1400" b="1" u="sng">
                <a:solidFill>
                  <a:schemeClr val="accent5"/>
                </a:solidFill>
              </a:rPr>
              <a:t>https://www.cms.gov/ </a:t>
            </a:r>
            <a:endParaRPr sz="1400"/>
          </a:p>
          <a:p>
            <a:pPr marL="146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29"/>
              <a:buNone/>
            </a:pPr>
            <a:r>
              <a:rPr lang="en" sz="1400" b="1" u="sng">
                <a:solidFill>
                  <a:schemeClr val="accent5"/>
                </a:solidFill>
              </a:rPr>
              <a:t> 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>
                <a:solidFill>
                  <a:schemeClr val="accent5"/>
                </a:solidFill>
              </a:rPr>
              <a:t>Wikimedia Foundation. (2022, July 1). </a:t>
            </a:r>
            <a:r>
              <a:rPr lang="en" sz="1400" b="1" i="1">
                <a:solidFill>
                  <a:schemeClr val="accent5"/>
                </a:solidFill>
              </a:rPr>
              <a:t>Abbreviated injury scale</a:t>
            </a:r>
            <a:r>
              <a:rPr lang="en" sz="1400" b="1">
                <a:solidFill>
                  <a:schemeClr val="accent5"/>
                </a:solidFill>
              </a:rPr>
              <a:t>. Wikipedia. Retrieved March 10, 2023, from </a:t>
            </a:r>
            <a:r>
              <a:rPr lang="en" sz="1400" b="1" u="sng">
                <a:solidFill>
                  <a:schemeClr val="accent5"/>
                </a:solidFill>
              </a:rPr>
              <a:t>https://en.wikipedia.org/wiki/Abbreviated_Injury_Scale </a:t>
            </a:r>
            <a:endParaRPr sz="1400" b="1" u="sng">
              <a:solidFill>
                <a:schemeClr val="accent5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 sz="1400" b="1">
                <a:solidFill>
                  <a:schemeClr val="accent5"/>
                </a:solidFill>
              </a:rPr>
              <a:t>Trauma statistics graphs from</a:t>
            </a:r>
            <a:r>
              <a:rPr lang="en" sz="1400" b="1" u="sng">
                <a:solidFill>
                  <a:schemeClr val="accent5"/>
                </a:solidFill>
              </a:rPr>
              <a:t> </a:t>
            </a:r>
            <a:r>
              <a:rPr lang="en" sz="1400" b="1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Pie chart displaying the categorization of trauma patients</a:t>
            </a:r>
            <a:r>
              <a:rPr lang="en" sz="1400" b="1" u="sng">
                <a:solidFill>
                  <a:schemeClr val="accent5"/>
                </a:solidFill>
              </a:rPr>
              <a:t> ,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lang="en" sz="1400" b="1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ie chart of Trauma Statistics analysis</a:t>
            </a:r>
            <a:endParaRPr sz="1400" b="1" u="sng">
              <a:solidFill>
                <a:schemeClr val="accent5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29"/>
              <a:buNone/>
            </a:pPr>
            <a:endParaRPr sz="1400" b="1" u="sng">
              <a:solidFill>
                <a:schemeClr val="accent5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29"/>
              <a:buNone/>
            </a:pPr>
            <a:endParaRPr sz="1400" b="1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29"/>
              <a:buNone/>
            </a:pPr>
            <a:endParaRPr sz="1400" b="1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29"/>
              <a:buNone/>
            </a:pPr>
            <a:endParaRPr sz="14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fd1da220d0_0_49"/>
          <p:cNvSpPr txBox="1">
            <a:spLocks noGrp="1"/>
          </p:cNvSpPr>
          <p:nvPr>
            <p:ph type="title"/>
          </p:nvPr>
        </p:nvSpPr>
        <p:spPr>
          <a:xfrm>
            <a:off x="1042500" y="605421"/>
            <a:ext cx="7059000" cy="9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>
                <a:solidFill>
                  <a:srgbClr val="C00000"/>
                </a:solidFill>
              </a:rPr>
              <a:t>Questions &amp; Discussion</a:t>
            </a:r>
            <a:endParaRPr sz="4000">
              <a:solidFill>
                <a:schemeClr val="accent5"/>
              </a:solidFill>
            </a:endParaRPr>
          </a:p>
        </p:txBody>
      </p:sp>
      <p:pic>
        <p:nvPicPr>
          <p:cNvPr id="432" name="Google Shape;432;g1fd1da220d0_0_49" descr="Graphical user interface,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9000"/>
          </a:blip>
          <a:stretch>
            <a:fillRect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"/>
          <p:cNvSpPr txBox="1">
            <a:spLocks noGrp="1"/>
          </p:cNvSpPr>
          <p:nvPr>
            <p:ph type="body" idx="1"/>
          </p:nvPr>
        </p:nvSpPr>
        <p:spPr>
          <a:xfrm>
            <a:off x="1056750" y="1159469"/>
            <a:ext cx="7030500" cy="3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en" sz="18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The first computerized trauma database developed in 1969 in Chicago, Illinois. 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en" sz="18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The American College of Surgeons established the Database in 1989.  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en" sz="18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First report was released in 2001.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en" sz="18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Now the largest and most widely used trauma database in the United States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84" name="Google Shape;284;p3" descr="Graphical user interface,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"/>
          <p:cNvSpPr txBox="1">
            <a:spLocks noGrp="1"/>
          </p:cNvSpPr>
          <p:nvPr>
            <p:ph type="title"/>
          </p:nvPr>
        </p:nvSpPr>
        <p:spPr>
          <a:xfrm>
            <a:off x="1056750" y="579100"/>
            <a:ext cx="78702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C00000"/>
                </a:solidFill>
              </a:rPr>
              <a:t>USA Trauma Database </a:t>
            </a:r>
            <a:r>
              <a:rPr lang="en" sz="3000">
                <a:solidFill>
                  <a:schemeClr val="accent5"/>
                </a:solidFill>
              </a:rPr>
              <a:t>History</a:t>
            </a:r>
            <a:endParaRPr sz="30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9000"/>
          </a:blip>
          <a:stretch>
            <a:fillRect/>
          </a:stretch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"/>
          <p:cNvSpPr txBox="1">
            <a:spLocks noGrp="1"/>
          </p:cNvSpPr>
          <p:nvPr>
            <p:ph type="body" idx="1"/>
          </p:nvPr>
        </p:nvSpPr>
        <p:spPr>
          <a:xfrm>
            <a:off x="1056750" y="1147560"/>
            <a:ext cx="7030500" cy="3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ven Pro"/>
              <a:buChar char="●"/>
            </a:pPr>
            <a:r>
              <a:rPr lang="en" sz="15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“The more we know, the more we share, the more patients can recover to full health. It’s that simple, that profound.”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ven Pro"/>
              <a:buChar char="●"/>
            </a:pPr>
            <a:r>
              <a:rPr lang="en" sz="15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It’s ultimate mission is to provide the trauma patients with most advanced and cost effective healthcare.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ven Pro"/>
              <a:buChar char="●"/>
            </a:pPr>
            <a:r>
              <a:rPr lang="en" sz="15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The Trauma Database is a standardized database for healthcare research, also know at NTDB (National Trauma Database)</a:t>
            </a:r>
            <a:r>
              <a:rPr lang="en" sz="1500" b="1" u="sng" baseline="30000">
                <a:solidFill>
                  <a:srgbClr val="B42D87"/>
                </a:solid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endParaRPr sz="1500">
              <a:solidFill>
                <a:srgbClr val="B42D8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ven Pro"/>
              <a:buChar char="●"/>
            </a:pPr>
            <a:r>
              <a:rPr lang="en" sz="15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It is used for tracking data from hospitals across the country. 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ven Pro"/>
              <a:buChar char="●"/>
            </a:pPr>
            <a:r>
              <a:rPr lang="en" sz="15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Participating hospitals receive many benefits. 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91" name="Google Shape;291;p4" descr="Graphical user interface,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"/>
          <p:cNvSpPr txBox="1">
            <a:spLocks noGrp="1"/>
          </p:cNvSpPr>
          <p:nvPr>
            <p:ph type="title"/>
          </p:nvPr>
        </p:nvSpPr>
        <p:spPr>
          <a:xfrm>
            <a:off x="1056750" y="579100"/>
            <a:ext cx="78702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C00000"/>
                </a:solidFill>
              </a:rPr>
              <a:t>USA Trauma Database </a:t>
            </a:r>
            <a:r>
              <a:rPr lang="en" sz="3000">
                <a:solidFill>
                  <a:schemeClr val="accent5"/>
                </a:solidFill>
              </a:rPr>
              <a:t>Overview</a:t>
            </a:r>
            <a:endParaRPr sz="30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9000"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"/>
          <p:cNvSpPr txBox="1">
            <a:spLocks noGrp="1"/>
          </p:cNvSpPr>
          <p:nvPr>
            <p:ph type="title"/>
          </p:nvPr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C00000"/>
                </a:solidFill>
              </a:rPr>
              <a:t>USA Trauma Database </a:t>
            </a:r>
            <a:r>
              <a:rPr lang="en" sz="3000">
                <a:solidFill>
                  <a:schemeClr val="accent5"/>
                </a:solidFill>
              </a:rPr>
              <a:t>Business Rules</a:t>
            </a:r>
            <a:endParaRPr sz="3000">
              <a:solidFill>
                <a:schemeClr val="accent5"/>
              </a:solidFill>
            </a:endParaRPr>
          </a:p>
        </p:txBody>
      </p:sp>
      <p:sp>
        <p:nvSpPr>
          <p:cNvPr id="298" name="Google Shape;298;p5"/>
          <p:cNvSpPr txBox="1">
            <a:spLocks noGrp="1"/>
          </p:cNvSpPr>
          <p:nvPr>
            <p:ph type="body" idx="1"/>
          </p:nvPr>
        </p:nvSpPr>
        <p:spPr>
          <a:xfrm>
            <a:off x="1056750" y="1133001"/>
            <a:ext cx="7870080" cy="3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3717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Database records each trauma incident, not the patient involved</a:t>
            </a:r>
            <a:endParaRPr sz="1400" b="1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717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A person having multiple trauma would appear multiple times in database</a:t>
            </a:r>
            <a:endParaRPr sz="1400" b="1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717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To comply with HIPAA</a:t>
            </a:r>
            <a:r>
              <a:rPr lang="en" sz="1400" b="1" u="sng" baseline="30000">
                <a:solidFill>
                  <a:srgbClr val="B42D87"/>
                </a:solid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 rules patient name and home address is not recorded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717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Diagnosis code, Procedure code, and Comorbidity Code is collected from CMS</a:t>
            </a:r>
            <a:r>
              <a:rPr lang="en" sz="1400" b="1" u="sng" baseline="30000">
                <a:solidFill>
                  <a:srgbClr val="B42D87"/>
                </a:solidFill>
                <a:latin typeface="Maven Pro"/>
                <a:ea typeface="Maven Pro"/>
                <a:cs typeface="Maven Pro"/>
                <a:sym typeface="Maven 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 (Center for Medicare and Medicaid Services)  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717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Above codes are recorded in ICD-10 (International Classification of Diseases) format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717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Vitals information is stored in a separate table to maintain additional level of security and control access to avoid identification of any PHI (Protected Health Information)</a:t>
            </a:r>
            <a:endParaRPr sz="1400" b="1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99" name="Google Shape;299;p5" descr="Graphical user interface, 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9000"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"/>
          <p:cNvSpPr txBox="1">
            <a:spLocks noGrp="1"/>
          </p:cNvSpPr>
          <p:nvPr>
            <p:ph type="title"/>
          </p:nvPr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C00000"/>
                </a:solidFill>
              </a:rPr>
              <a:t>USA Trauma Database </a:t>
            </a:r>
            <a:r>
              <a:rPr lang="en" sz="3000">
                <a:solidFill>
                  <a:schemeClr val="accent5"/>
                </a:solidFill>
              </a:rPr>
              <a:t>Priority Features</a:t>
            </a:r>
            <a:endParaRPr sz="3000">
              <a:solidFill>
                <a:schemeClr val="accent5"/>
              </a:solidFill>
            </a:endParaRPr>
          </a:p>
        </p:txBody>
      </p:sp>
      <p:sp>
        <p:nvSpPr>
          <p:cNvPr id="305" name="Google Shape;305;p11"/>
          <p:cNvSpPr txBox="1">
            <a:spLocks noGrp="1"/>
          </p:cNvSpPr>
          <p:nvPr>
            <p:ph type="body" idx="1"/>
          </p:nvPr>
        </p:nvSpPr>
        <p:spPr>
          <a:xfrm>
            <a:off x="1056750" y="1133001"/>
            <a:ext cx="7471200" cy="3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19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Facility (Hospital/Clinic) information </a:t>
            </a:r>
            <a:endParaRPr sz="1400" b="1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019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Patient Demographics involved in an incident</a:t>
            </a:r>
            <a:endParaRPr sz="1400" b="1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019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Vitals recorded after admission to Emergency Department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019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Diagnosis done by physician 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019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Pre-existing comorbidities 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019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Procedure(s) done by physician </a:t>
            </a:r>
            <a:endParaRPr sz="1400" b="1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019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Discharge Status</a:t>
            </a:r>
            <a:endParaRPr sz="1400" b="1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019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lang="en" sz="1400" b="1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Payment Information 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06" name="Google Shape;306;p11" descr="Graphical user interface,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"/>
          <p:cNvSpPr txBox="1">
            <a:spLocks noGrp="1"/>
          </p:cNvSpPr>
          <p:nvPr>
            <p:ph type="title"/>
          </p:nvPr>
        </p:nvSpPr>
        <p:spPr>
          <a:xfrm>
            <a:off x="1054790" y="579090"/>
            <a:ext cx="81192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C00000"/>
                </a:solidFill>
              </a:rPr>
              <a:t>USA Trauma Database </a:t>
            </a:r>
            <a:r>
              <a:rPr lang="en">
                <a:solidFill>
                  <a:schemeClr val="accent5"/>
                </a:solidFill>
              </a:rPr>
              <a:t>Conceptual Model</a:t>
            </a:r>
            <a:endParaRPr sz="3200">
              <a:solidFill>
                <a:schemeClr val="accent5"/>
              </a:solidFill>
            </a:endParaRPr>
          </a:p>
        </p:txBody>
      </p:sp>
      <p:pic>
        <p:nvPicPr>
          <p:cNvPr id="312" name="Google Shape;312;p6" descr="Graphical user interface,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"/>
          <p:cNvSpPr txBox="1"/>
          <p:nvPr/>
        </p:nvSpPr>
        <p:spPr>
          <a:xfrm>
            <a:off x="218792" y="1936800"/>
            <a:ext cx="27360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 b="1" i="0" u="none" strike="noStrike" cap="non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Demographics table is the center of the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400" b="1" i="0" u="none" strike="noStrike" cap="none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 b="1" i="0" u="none" strike="noStrike" cap="non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Most of the tables have (optional) many to many relationship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400" b="1" i="0" u="none" strike="noStrike" cap="none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 b="1" i="0" u="none" strike="noStrike" cap="non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Each incident related information can be recorded following the business requirements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14" name="Google Shape;31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07200" y="1125650"/>
            <a:ext cx="5744548" cy="39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"/>
          <p:cNvSpPr txBox="1">
            <a:spLocks noGrp="1"/>
          </p:cNvSpPr>
          <p:nvPr>
            <p:ph type="title"/>
          </p:nvPr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C00000"/>
                </a:solidFill>
              </a:rPr>
              <a:t>USA Trauma Database</a:t>
            </a:r>
            <a:r>
              <a:rPr lang="en" sz="3100">
                <a:solidFill>
                  <a:srgbClr val="C00000"/>
                </a:solidFill>
              </a:rPr>
              <a:t> </a:t>
            </a:r>
            <a:r>
              <a:rPr lang="en" sz="3100">
                <a:solidFill>
                  <a:schemeClr val="accent5"/>
                </a:solidFill>
              </a:rPr>
              <a:t>Relational Model</a:t>
            </a:r>
            <a:endParaRPr sz="3100">
              <a:solidFill>
                <a:schemeClr val="accent5"/>
              </a:solidFill>
            </a:endParaRPr>
          </a:p>
        </p:txBody>
      </p:sp>
      <p:pic>
        <p:nvPicPr>
          <p:cNvPr id="320" name="Google Shape;320;p7" descr="Graphical user interface,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7" descr="Graphical user interfac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867" y="988518"/>
            <a:ext cx="8926830" cy="418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5000"/>
          </a:blip>
          <a:stretch>
            <a:fillRect/>
          </a:stretch>
        </a:blip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"/>
          <p:cNvSpPr txBox="1">
            <a:spLocks noGrp="1"/>
          </p:cNvSpPr>
          <p:nvPr>
            <p:ph type="title"/>
          </p:nvPr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C00000"/>
                </a:solidFill>
              </a:rPr>
              <a:t>USA Trauma Database </a:t>
            </a:r>
            <a:r>
              <a:rPr lang="en" sz="2950">
                <a:solidFill>
                  <a:schemeClr val="accent5"/>
                </a:solidFill>
              </a:rPr>
              <a:t>Physical Model</a:t>
            </a:r>
            <a:endParaRPr sz="2950">
              <a:solidFill>
                <a:schemeClr val="accent5"/>
              </a:solidFill>
            </a:endParaRPr>
          </a:p>
        </p:txBody>
      </p:sp>
      <p:pic>
        <p:nvPicPr>
          <p:cNvPr id="327" name="Google Shape;327;p8" descr="Graphical user interface,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8" descr="Diagram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7093" y="1135015"/>
            <a:ext cx="6749814" cy="40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966</Words>
  <Application>Microsoft Office PowerPoint</Application>
  <PresentationFormat>On-screen Show (16:9)</PresentationFormat>
  <Paragraphs>138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Maven Pro</vt:lpstr>
      <vt:lpstr>Aharoni</vt:lpstr>
      <vt:lpstr>Nunito</vt:lpstr>
      <vt:lpstr>Times New Roman</vt:lpstr>
      <vt:lpstr>Roboto</vt:lpstr>
      <vt:lpstr>Arial</vt:lpstr>
      <vt:lpstr>Momentum</vt:lpstr>
      <vt:lpstr>USA Trauma Database</vt:lpstr>
      <vt:lpstr>Agenda</vt:lpstr>
      <vt:lpstr>USA Trauma Database History</vt:lpstr>
      <vt:lpstr>USA Trauma Database Overview</vt:lpstr>
      <vt:lpstr>USA Trauma Database Business Rules</vt:lpstr>
      <vt:lpstr>USA Trauma Database Priority Features</vt:lpstr>
      <vt:lpstr>USA Trauma Database Conceptual Model</vt:lpstr>
      <vt:lpstr>USA Trauma Database Relational Model</vt:lpstr>
      <vt:lpstr>USA Trauma Database Physical Model</vt:lpstr>
      <vt:lpstr>USA Trauma Database Primary Data setup</vt:lpstr>
      <vt:lpstr>USA Trauma Database Requirements Review</vt:lpstr>
      <vt:lpstr>USA Trauma Database Requirements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 Trauma Database References</vt:lpstr>
      <vt:lpstr>Questions &amp;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 Trauma Database</dc:title>
  <cp:lastModifiedBy>Suraj Kumar</cp:lastModifiedBy>
  <cp:revision>1</cp:revision>
  <dcterms:modified xsi:type="dcterms:W3CDTF">2024-01-19T04:41:25Z</dcterms:modified>
</cp:coreProperties>
</file>